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2" r:id="rId1"/>
  </p:sldMasterIdLst>
  <p:notesMasterIdLst>
    <p:notesMasterId r:id="rId54"/>
  </p:notesMasterIdLst>
  <p:sldIdLst>
    <p:sldId id="256" r:id="rId2"/>
    <p:sldId id="1316" r:id="rId3"/>
    <p:sldId id="1317" r:id="rId4"/>
    <p:sldId id="1318" r:id="rId5"/>
    <p:sldId id="1319" r:id="rId6"/>
    <p:sldId id="1320" r:id="rId7"/>
    <p:sldId id="1321" r:id="rId8"/>
    <p:sldId id="1322" r:id="rId9"/>
    <p:sldId id="1323" r:id="rId10"/>
    <p:sldId id="1324" r:id="rId11"/>
    <p:sldId id="1325" r:id="rId12"/>
    <p:sldId id="1326" r:id="rId13"/>
    <p:sldId id="1407" r:id="rId14"/>
    <p:sldId id="1408" r:id="rId15"/>
    <p:sldId id="1329" r:id="rId16"/>
    <p:sldId id="1330" r:id="rId17"/>
    <p:sldId id="1331" r:id="rId18"/>
    <p:sldId id="1332" r:id="rId19"/>
    <p:sldId id="1334" r:id="rId20"/>
    <p:sldId id="1333" r:id="rId21"/>
    <p:sldId id="1335" r:id="rId22"/>
    <p:sldId id="1336" r:id="rId23"/>
    <p:sldId id="1337" r:id="rId24"/>
    <p:sldId id="1338" r:id="rId25"/>
    <p:sldId id="1339" r:id="rId26"/>
    <p:sldId id="1340" r:id="rId27"/>
    <p:sldId id="1341" r:id="rId28"/>
    <p:sldId id="1342" r:id="rId29"/>
    <p:sldId id="1345" r:id="rId30"/>
    <p:sldId id="1344" r:id="rId31"/>
    <p:sldId id="1346" r:id="rId32"/>
    <p:sldId id="1347" r:id="rId33"/>
    <p:sldId id="1348" r:id="rId34"/>
    <p:sldId id="1349" r:id="rId35"/>
    <p:sldId id="1350" r:id="rId36"/>
    <p:sldId id="1351" r:id="rId37"/>
    <p:sldId id="1352" r:id="rId38"/>
    <p:sldId id="1354" r:id="rId39"/>
    <p:sldId id="1355" r:id="rId40"/>
    <p:sldId id="1356" r:id="rId41"/>
    <p:sldId id="1357" r:id="rId42"/>
    <p:sldId id="1358" r:id="rId43"/>
    <p:sldId id="1343" r:id="rId44"/>
    <p:sldId id="1359" r:id="rId45"/>
    <p:sldId id="1360" r:id="rId46"/>
    <p:sldId id="1361" r:id="rId47"/>
    <p:sldId id="1367" r:id="rId48"/>
    <p:sldId id="1366" r:id="rId49"/>
    <p:sldId id="1362" r:id="rId50"/>
    <p:sldId id="1363" r:id="rId51"/>
    <p:sldId id="1364" r:id="rId52"/>
    <p:sldId id="1365" r:id="rId5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2" pos="3863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  <p15:guide id="4" pos="3831">
          <p15:clr>
            <a:srgbClr val="A4A3A4"/>
          </p15:clr>
        </p15:guide>
        <p15:guide id="5" pos="3840">
          <p15:clr>
            <a:srgbClr val="A4A3A4"/>
          </p15:clr>
        </p15:guide>
        <p15:guide id="6" pos="383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00"/>
    <a:srgbClr val="E20000"/>
    <a:srgbClr val="CC0000"/>
    <a:srgbClr val="0179C0"/>
    <a:srgbClr val="8F4D11"/>
    <a:srgbClr val="EABE78"/>
    <a:srgbClr val="006600"/>
    <a:srgbClr val="D9B247"/>
    <a:srgbClr val="3333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85" autoAdjust="0"/>
    <p:restoredTop sz="88790" autoAdjust="0"/>
  </p:normalViewPr>
  <p:slideViewPr>
    <p:cSldViewPr snapToGrid="0">
      <p:cViewPr>
        <p:scale>
          <a:sx n="81" d="100"/>
          <a:sy n="81" d="100"/>
        </p:scale>
        <p:origin x="-318" y="204"/>
      </p:cViewPr>
      <p:guideLst>
        <p:guide orient="horz" pos="2160"/>
        <p:guide pos="3863"/>
        <p:guide pos="3831"/>
        <p:guide pos="3840"/>
        <p:guide pos="383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39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8B7BC-16D7-4B3C-B01D-00C164507536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4B1192-F8FD-4089-9937-AB6D7D8E51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379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60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43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383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72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37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16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42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307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09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11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85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33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82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10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06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379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73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98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  <p:sldLayoutId id="2147483898" r:id="rId16"/>
    <p:sldLayoutId id="214748389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Таня\Desktop\АПРЕЛЬ\04 Меч Победы\titu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700EF40-05EA-0B43-AAA3-C9F928A5E0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82366"/>
            <a:ext cx="1844650" cy="437745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398001" y="1062845"/>
            <a:ext cx="7952251" cy="1972862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chemeClr val="accent3">
                    <a:lumMod val="75000"/>
                  </a:schemeClr>
                </a:solidFill>
                <a:latin typeface="Century Gothic" pitchFamily="34" charset="0"/>
                <a:ea typeface="Roboto" pitchFamily="2" charset="0"/>
                <a:cs typeface="Roboto" pitchFamily="2" charset="0"/>
              </a:rPr>
              <a:t>Пусть мирные </a:t>
            </a:r>
            <a:r>
              <a:rPr lang="ru-RU" sz="4800" b="1" dirty="0" smtClean="0">
                <a:solidFill>
                  <a:schemeClr val="accent3">
                    <a:lumMod val="75000"/>
                  </a:schemeClr>
                </a:solidFill>
                <a:latin typeface="Century Gothic" pitchFamily="34" charset="0"/>
                <a:ea typeface="Roboto" pitchFamily="2" charset="0"/>
                <a:cs typeface="Roboto" pitchFamily="2" charset="0"/>
              </a:rPr>
              <a:t/>
            </a:r>
            <a:br>
              <a:rPr lang="ru-RU" sz="4800" b="1" dirty="0" smtClean="0">
                <a:solidFill>
                  <a:schemeClr val="accent3">
                    <a:lumMod val="75000"/>
                  </a:schemeClr>
                </a:solidFill>
                <a:latin typeface="Century Gothic" pitchFamily="34" charset="0"/>
                <a:ea typeface="Roboto" pitchFamily="2" charset="0"/>
                <a:cs typeface="Roboto" pitchFamily="2" charset="0"/>
              </a:rPr>
            </a:br>
            <a:r>
              <a:rPr lang="ru-RU" sz="4800" b="1" dirty="0" smtClean="0">
                <a:solidFill>
                  <a:schemeClr val="accent3">
                    <a:lumMod val="75000"/>
                  </a:schemeClr>
                </a:solidFill>
                <a:latin typeface="Century Gothic" pitchFamily="34" charset="0"/>
                <a:ea typeface="Roboto" pitchFamily="2" charset="0"/>
                <a:cs typeface="Roboto" pitchFamily="2" charset="0"/>
              </a:rPr>
              <a:t>звезды </a:t>
            </a:r>
            <a:r>
              <a:rPr lang="ru-RU" sz="4800" b="1" dirty="0">
                <a:solidFill>
                  <a:schemeClr val="accent3">
                    <a:lumMod val="75000"/>
                  </a:schemeClr>
                </a:solidFill>
                <a:latin typeface="Century Gothic" pitchFamily="34" charset="0"/>
                <a:ea typeface="Roboto" pitchFamily="2" charset="0"/>
                <a:cs typeface="Roboto" pitchFamily="2" charset="0"/>
              </a:rPr>
              <a:t>над миром горят…</a:t>
            </a:r>
          </a:p>
        </p:txBody>
      </p:sp>
    </p:spTree>
    <p:extLst>
      <p:ext uri="{BB962C8B-B14F-4D97-AF65-F5344CB8AC3E}">
        <p14:creationId xmlns:p14="http://schemas.microsoft.com/office/powerpoint/2010/main" val="214290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Таня\Desktop\АПРЕЛЬ\04 Меч Победы\текст\2 страница\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12" name="Заголовок 5"/>
          <p:cNvSpPr txBox="1">
            <a:spLocks/>
          </p:cNvSpPr>
          <p:nvPr/>
        </p:nvSpPr>
        <p:spPr>
          <a:xfrm>
            <a:off x="1174531" y="2316477"/>
            <a:ext cx="9962898" cy="178727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60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Сталинградская битва длилась 200 дней и ночей </a:t>
            </a:r>
            <a:r>
              <a:rPr lang="ru-RU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</a:t>
            </a:r>
            <a:r>
              <a:rPr lang="ru-RU" sz="48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июля 1942 г. </a:t>
            </a:r>
            <a:r>
              <a:rPr lang="ru-RU" sz="4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2 </a:t>
            </a:r>
            <a:r>
              <a:rPr lang="ru-RU" sz="48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февраля 1943 </a:t>
            </a:r>
            <a:r>
              <a:rPr lang="ru-RU" sz="4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48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4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40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285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Таня\Desktop\АПРЕЛЬ\04 Меч Победы\ПЕСНИ\3 песня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9" name="Заголовок 5"/>
          <p:cNvSpPr txBox="1">
            <a:spLocks/>
          </p:cNvSpPr>
          <p:nvPr/>
        </p:nvSpPr>
        <p:spPr>
          <a:xfrm>
            <a:off x="1304590" y="3055760"/>
            <a:ext cx="5022374" cy="1781032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На Мамаевом кургане </a:t>
            </a:r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  <a:t>							тишина</a:t>
            </a:r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,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pic>
        <p:nvPicPr>
          <p:cNvPr id="1029" name="Picture 5" descr="C:\Users\Таня\Desktop\АПРЕЛЬ\04 Меч Победы\текст\images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32" y="691713"/>
            <a:ext cx="2432199" cy="22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7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Таня\Desktop\АПРЕЛЬ\04 Меч Победы\ПЕСНИ\3 песня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9" name="Заголовок 5"/>
          <p:cNvSpPr txBox="1">
            <a:spLocks/>
          </p:cNvSpPr>
          <p:nvPr/>
        </p:nvSpPr>
        <p:spPr>
          <a:xfrm>
            <a:off x="1218865" y="2987035"/>
            <a:ext cx="5022374" cy="1781032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За Мамаевым курганом </a:t>
            </a:r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  <a:t>							тишина</a:t>
            </a:r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,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pic>
        <p:nvPicPr>
          <p:cNvPr id="1029" name="Picture 5" descr="C:\Users\Таня\Desktop\АПРЕЛЬ\04 Меч Победы\текст\images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32" y="691713"/>
            <a:ext cx="2432199" cy="22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67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Таня\Desktop\АПРЕЛЬ\04 Меч Победы\ПЕСНИ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9" name="Заголовок 5"/>
          <p:cNvSpPr txBox="1">
            <a:spLocks/>
          </p:cNvSpPr>
          <p:nvPr/>
        </p:nvSpPr>
        <p:spPr>
          <a:xfrm>
            <a:off x="1333165" y="2774968"/>
            <a:ext cx="5022374" cy="1781032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В том кургане </a:t>
            </a:r>
            <a:endParaRPr lang="ru-RU" sz="3200" b="1" i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l"/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	</a:t>
            </a:r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  <a:t>	похоронена </a:t>
            </a:r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война,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pic>
        <p:nvPicPr>
          <p:cNvPr id="1029" name="Picture 5" descr="C:\Users\Таня\Desktop\АПРЕЛЬ\04 Меч Победы\текст\images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32" y="691713"/>
            <a:ext cx="2432199" cy="22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81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аня\Desktop\АПРЕЛЬ\04 Меч Победы\ПЕСНИ\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9" name="Заголовок 5"/>
          <p:cNvSpPr txBox="1">
            <a:spLocks/>
          </p:cNvSpPr>
          <p:nvPr/>
        </p:nvSpPr>
        <p:spPr>
          <a:xfrm>
            <a:off x="1333167" y="3361825"/>
            <a:ext cx="4862681" cy="1781032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В мирный берег тихо </a:t>
            </a:r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  <a:t>					плещется война.</a:t>
            </a:r>
          </a:p>
          <a:p>
            <a:pPr algn="l"/>
            <a:endParaRPr lang="ru-RU" sz="3200" b="1" i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indent="1166813" algn="l"/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  <a:t>			</a:t>
            </a:r>
            <a:r>
              <a:rPr lang="ru-RU" sz="2400" b="1" i="1" dirty="0" smtClean="0">
                <a:solidFill>
                  <a:schemeClr val="tx1"/>
                </a:solidFill>
              </a:rPr>
              <a:t>стихи </a:t>
            </a:r>
            <a:r>
              <a:rPr lang="ru-RU" sz="2400" b="1" i="1" dirty="0">
                <a:solidFill>
                  <a:schemeClr val="tx1"/>
                </a:solidFill>
              </a:rPr>
              <a:t>В. Боков, </a:t>
            </a:r>
            <a:endParaRPr lang="ru-RU" sz="2400" b="1" i="1" dirty="0" smtClean="0">
              <a:solidFill>
                <a:schemeClr val="tx1"/>
              </a:solidFill>
            </a:endParaRPr>
          </a:p>
          <a:p>
            <a:pPr indent="1166813" algn="l"/>
            <a:r>
              <a:rPr lang="ru-RU" sz="2400" b="1" i="1" dirty="0" smtClean="0">
                <a:solidFill>
                  <a:schemeClr val="tx1"/>
                </a:solidFill>
              </a:rPr>
              <a:t>	музыка </a:t>
            </a:r>
            <a:r>
              <a:rPr lang="ru-RU" sz="2400" b="1" i="1" dirty="0">
                <a:solidFill>
                  <a:schemeClr val="tx1"/>
                </a:solidFill>
              </a:rPr>
              <a:t>А. Пахмутова</a:t>
            </a:r>
          </a:p>
        </p:txBody>
      </p:sp>
      <p:pic>
        <p:nvPicPr>
          <p:cNvPr id="1029" name="Picture 5" descr="C:\Users\Таня\Desktop\АПРЕЛЬ\04 Меч Победы\текст\images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32" y="691713"/>
            <a:ext cx="2432199" cy="22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34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Таня\Desktop\АПРЕЛЬ\04 Меч Победы\текст\2 страница\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1720" y="594445"/>
            <a:ext cx="7176671" cy="83099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dirty="0"/>
              <a:t>Победа советских войск в Сталинградской битве </a:t>
            </a:r>
            <a:r>
              <a:rPr lang="ru-RU" sz="2400" dirty="0" smtClean="0"/>
              <a:t>изменила расстановку </a:t>
            </a:r>
            <a:r>
              <a:rPr lang="ru-RU" sz="2400" dirty="0"/>
              <a:t>сил во Второй мировой </a:t>
            </a:r>
            <a:r>
              <a:rPr lang="ru-RU" sz="2400" dirty="0" smtClean="0"/>
              <a:t>войне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3836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Таня\Desktop\АПРЕЛЬ\04 Меч Победы\текст\2 страница\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6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407575" y="4506901"/>
            <a:ext cx="6871138" cy="2308324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dirty="0"/>
              <a:t>Победа под Сталинградом и на Курской дуге обеспечила превосходство советским вооруженным силам, осуществлявшим крупнейшие стратегические наступательные операции на протяжении всего фронта. </a:t>
            </a:r>
            <a:r>
              <a:rPr lang="ru-RU" sz="2400" dirty="0" smtClean="0"/>
              <a:t>В </a:t>
            </a:r>
            <a:r>
              <a:rPr lang="ru-RU" sz="2400" dirty="0"/>
              <a:t>них участвовало </a:t>
            </a:r>
            <a:r>
              <a:rPr lang="ru-RU" sz="2400" dirty="0" smtClean="0"/>
              <a:t>более  </a:t>
            </a:r>
            <a:r>
              <a:rPr lang="ru-RU" sz="2400" dirty="0"/>
              <a:t>6 </a:t>
            </a:r>
            <a:r>
              <a:rPr lang="ru-RU" sz="2400" dirty="0" smtClean="0"/>
              <a:t>000 000 </a:t>
            </a:r>
            <a:r>
              <a:rPr lang="ru-RU" sz="2400" dirty="0"/>
              <a:t>человек, 5 </a:t>
            </a:r>
            <a:r>
              <a:rPr lang="ru-RU" sz="2400" dirty="0" smtClean="0"/>
              <a:t>000 танков </a:t>
            </a:r>
            <a:r>
              <a:rPr lang="ru-RU" sz="2400" dirty="0"/>
              <a:t>и </a:t>
            </a:r>
            <a:r>
              <a:rPr lang="ru-RU" sz="2400" dirty="0" smtClean="0"/>
              <a:t>10 000 самолетов</a:t>
            </a:r>
            <a:r>
              <a:rPr lang="ru-RU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2793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Таня\Desktop\АПРЕЛЬ\04 Меч Победы\текст\2 страница\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12" name="Заголовок 5"/>
          <p:cNvSpPr txBox="1">
            <a:spLocks/>
          </p:cNvSpPr>
          <p:nvPr/>
        </p:nvSpPr>
        <p:spPr>
          <a:xfrm>
            <a:off x="1255986" y="2316477"/>
            <a:ext cx="9680028" cy="178727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60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январе 1944 г. б</a:t>
            </a:r>
            <a:r>
              <a:rPr lang="ru-RU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ыла прорвана блокада </a:t>
            </a:r>
            <a:r>
              <a:rPr lang="ru-RU" sz="60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Ленинграда, которая длилась 900 </a:t>
            </a:r>
            <a:r>
              <a:rPr lang="ru-RU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дней </a:t>
            </a:r>
            <a:endParaRPr lang="ru-RU" sz="48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840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Таня\Desktop\АПРЕЛЬ\04 Меч Победы\текст\2 страница\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12" name="Заголовок 5"/>
          <p:cNvSpPr txBox="1">
            <a:spLocks/>
          </p:cNvSpPr>
          <p:nvPr/>
        </p:nvSpPr>
        <p:spPr>
          <a:xfrm>
            <a:off x="1255986" y="2316477"/>
            <a:ext cx="9680028" cy="178727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Весной 1944 </a:t>
            </a:r>
            <a:r>
              <a:rPr lang="ru-RU" sz="60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</a:t>
            </a:r>
            <a:r>
              <a:rPr lang="ru-RU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были </a:t>
            </a:r>
            <a:r>
              <a:rPr lang="ru-RU" sz="60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освобождены Правобережная Украина, Крым, </a:t>
            </a:r>
            <a:r>
              <a:rPr lang="ru-RU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Молдавия </a:t>
            </a:r>
            <a:endParaRPr lang="ru-RU" sz="48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277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аня\Desktop\АПРЕЛЬ\04 Меч Победы\текст\2 страница\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12" name="Заголовок 5"/>
          <p:cNvSpPr txBox="1">
            <a:spLocks/>
          </p:cNvSpPr>
          <p:nvPr/>
        </p:nvSpPr>
        <p:spPr>
          <a:xfrm>
            <a:off x="1255986" y="2316477"/>
            <a:ext cx="9680028" cy="178727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60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июне 1944 г. </a:t>
            </a:r>
            <a:r>
              <a:rPr lang="ru-RU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началась наступательная </a:t>
            </a:r>
            <a:r>
              <a:rPr lang="ru-RU" sz="60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операция </a:t>
            </a:r>
            <a:r>
              <a:rPr lang="ru-RU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60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Багратион</a:t>
            </a:r>
            <a:r>
              <a:rPr lang="ru-RU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endParaRPr lang="ru-RU" sz="48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444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Таня\Desktop\АПРЕЛЬ\04 Меч Победы\текст\2 страница\30,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3648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Заголовок 5"/>
          <p:cNvSpPr txBox="1">
            <a:spLocks/>
          </p:cNvSpPr>
          <p:nvPr/>
        </p:nvSpPr>
        <p:spPr>
          <a:xfrm>
            <a:off x="8348486" y="2511187"/>
            <a:ext cx="3857162" cy="132383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</a:rPr>
              <a:t>Сталинградская битва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43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Таня\Desktop\АПРЕЛЬ\04 Меч Победы\текст\2 страница\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Заголовок 5"/>
          <p:cNvSpPr txBox="1">
            <a:spLocks/>
          </p:cNvSpPr>
          <p:nvPr/>
        </p:nvSpPr>
        <p:spPr>
          <a:xfrm>
            <a:off x="8348486" y="2511187"/>
            <a:ext cx="3857162" cy="132383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</a:rPr>
              <a:t>Наступательная операция «Багратион»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334838" y="4283867"/>
            <a:ext cx="3843514" cy="2569934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300" dirty="0" smtClean="0"/>
              <a:t>Названа именем </a:t>
            </a:r>
            <a:r>
              <a:rPr lang="ru-RU" sz="2300" dirty="0"/>
              <a:t>героя Отечественной войны 1812 г</a:t>
            </a:r>
            <a:r>
              <a:rPr lang="ru-RU" sz="2300" dirty="0" smtClean="0"/>
              <a:t>.  П.И. Багратиона.  </a:t>
            </a:r>
          </a:p>
          <a:p>
            <a:pPr algn="ctr"/>
            <a:r>
              <a:rPr lang="ru-RU" sz="2300" dirty="0" smtClean="0"/>
              <a:t>В </a:t>
            </a:r>
            <a:r>
              <a:rPr lang="ru-RU" sz="2300" dirty="0"/>
              <a:t>ходе </a:t>
            </a:r>
            <a:r>
              <a:rPr lang="ru-RU" sz="2300" dirty="0" smtClean="0"/>
              <a:t>операции </a:t>
            </a:r>
            <a:r>
              <a:rPr lang="ru-RU" sz="2300" dirty="0"/>
              <a:t>были освобождены Беларусь, Западная Украина, большая часть Прибалтики. </a:t>
            </a:r>
          </a:p>
        </p:txBody>
      </p:sp>
      <p:pic>
        <p:nvPicPr>
          <p:cNvPr id="4098" name="Picture 2" descr="Картинки по запросу П.И. Багратиона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4" b="41322"/>
          <a:stretch/>
        </p:blipFill>
        <p:spPr bwMode="auto">
          <a:xfrm>
            <a:off x="8348486" y="0"/>
            <a:ext cx="3829866" cy="224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77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Таня\Desktop\АПРЕЛЬ\04 Меч Победы\текст\2 страница\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4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793129" y="4553052"/>
            <a:ext cx="6416750" cy="83099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dirty="0"/>
              <a:t>К середине осени 1944 г. граница СССР была восстановлена почти на всем своем </a:t>
            </a:r>
            <a:r>
              <a:rPr lang="ru-RU" sz="2400" dirty="0" smtClean="0"/>
              <a:t>протяжении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7762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Таня\Desktop\АПРЕЛЬ\04 Меч Победы\текст\2 страница\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0754" y="276214"/>
            <a:ext cx="6416750" cy="83099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dirty="0"/>
              <a:t>В 1944 г. миллионы советских </a:t>
            </a:r>
            <a:r>
              <a:rPr lang="ru-RU" sz="2400" dirty="0" smtClean="0"/>
              <a:t>солдат перешагнули </a:t>
            </a:r>
            <a:r>
              <a:rPr lang="ru-RU" sz="2400" dirty="0"/>
              <a:t>границу Советского </a:t>
            </a:r>
            <a:r>
              <a:rPr lang="ru-RU" sz="2400" dirty="0" smtClean="0"/>
              <a:t>Союза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5406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Таня\Desktop\АПРЕЛЬ\04 Меч Победы\текст\2 страница\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357667" y="4127328"/>
            <a:ext cx="5843585" cy="61200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dirty="0" smtClean="0"/>
              <a:t>Советские </a:t>
            </a:r>
            <a:r>
              <a:rPr lang="ru-RU" sz="2400" dirty="0"/>
              <a:t>войска подходили </a:t>
            </a:r>
            <a:r>
              <a:rPr lang="ru-RU" sz="2400" dirty="0" smtClean="0"/>
              <a:t>к Берлину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1670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Таня\Desktop\АПРЕЛЬ\04 Меч Победы\текст\2 страница\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" y="1364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12" name="Заголовок 5"/>
          <p:cNvSpPr txBox="1">
            <a:spLocks/>
          </p:cNvSpPr>
          <p:nvPr/>
        </p:nvSpPr>
        <p:spPr>
          <a:xfrm>
            <a:off x="1255986" y="2493901"/>
            <a:ext cx="9680028" cy="178727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60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 апреля 1945 </a:t>
            </a:r>
            <a:r>
              <a:rPr lang="ru-RU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года</a:t>
            </a:r>
            <a:r>
              <a:rPr lang="ru-RU" sz="60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6000" b="1" dirty="0" smtClean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начался штурм Берлина</a:t>
            </a:r>
            <a:endParaRPr lang="ru-RU" sz="48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901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Таня\Desktop\АПРЕЛЬ\04 Меч Победы\текст\2 страница\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366294" y="4094708"/>
            <a:ext cx="5857962" cy="830997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dirty="0"/>
              <a:t>Свою столицу враг собирался защищать,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не </a:t>
            </a:r>
            <a:r>
              <a:rPr lang="ru-RU" sz="2400" dirty="0"/>
              <a:t>жалея </a:t>
            </a:r>
            <a:r>
              <a:rPr lang="ru-RU" sz="2400" dirty="0" smtClean="0"/>
              <a:t>сил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427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Таня\Desktop\АПРЕЛЬ\04 Меч Победы\текст\2 страница\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12" name="Заголовок 5"/>
          <p:cNvSpPr txBox="1">
            <a:spLocks/>
          </p:cNvSpPr>
          <p:nvPr/>
        </p:nvSpPr>
        <p:spPr>
          <a:xfrm>
            <a:off x="1255986" y="2493901"/>
            <a:ext cx="9680028" cy="178727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60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«Берлин останется немецким!» </a:t>
            </a:r>
            <a:endParaRPr lang="ru-RU" sz="48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178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Таня\Desktop\АПРЕЛЬ\04 Меч Победы\текст\2 страница\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5827" y="4702932"/>
            <a:ext cx="5546784" cy="144655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200" dirty="0"/>
              <a:t>Берлин был </a:t>
            </a:r>
            <a:r>
              <a:rPr lang="ru-RU" sz="2200" dirty="0" smtClean="0"/>
              <a:t>укреплённым городом</a:t>
            </a:r>
            <a:r>
              <a:rPr lang="ru-RU" sz="2200" dirty="0"/>
              <a:t>. Вокруг города были возведены три рубежа обороны. На улицах строились тяжёлые баррикады, противотанковые заграждения, завалы. </a:t>
            </a:r>
          </a:p>
        </p:txBody>
      </p:sp>
    </p:spTree>
    <p:extLst>
      <p:ext uri="{BB962C8B-B14F-4D97-AF65-F5344CB8AC3E}">
        <p14:creationId xmlns:p14="http://schemas.microsoft.com/office/powerpoint/2010/main" val="362804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Таня\Desktop\АПРЕЛЬ\04 Меч Победы\текст\2 страница\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2700EF40-05EA-0B43-AAA3-C9F928A5E0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82366"/>
            <a:ext cx="1844650" cy="43774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674407" y="2538747"/>
            <a:ext cx="6059392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i="1" dirty="0"/>
              <a:t>Готовя операцию, все мы думали над тем, что </a:t>
            </a:r>
            <a:r>
              <a:rPr lang="ru-RU" sz="2400" i="1" dirty="0" smtClean="0"/>
              <a:t>еще </a:t>
            </a:r>
            <a:r>
              <a:rPr lang="ru-RU" sz="2400" i="1" dirty="0"/>
              <a:t>предпринять, чтобы больше ошеломить и подавить противника. Так родилась идея ночной атаки с применением прожекторов. Решено было начать сражение </a:t>
            </a:r>
            <a:r>
              <a:rPr lang="ru-RU" sz="2400" i="1" dirty="0" smtClean="0"/>
              <a:t>ночью.</a:t>
            </a:r>
            <a:endParaRPr lang="ru-RU" sz="2400" i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658767" y="5285284"/>
            <a:ext cx="2484354" cy="7078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000" b="1" dirty="0"/>
              <a:t>Маршал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Георгий </a:t>
            </a:r>
            <a:r>
              <a:rPr lang="ru-RU" sz="2000" b="1" dirty="0"/>
              <a:t>Жуков </a:t>
            </a:r>
            <a:endParaRPr lang="ru-RU" sz="2000" dirty="0"/>
          </a:p>
        </p:txBody>
      </p:sp>
      <p:pic>
        <p:nvPicPr>
          <p:cNvPr id="30726" name="Picture 6" descr="ÐÐ°ÑÑÐ¸Ð½ÐºÐ¸ Ð¿Ð¾ Ð·Ð°Ð¿ÑÐ¾ÑÑ ÐÐ°ÑÑÐ°Ð»  Ð.Ð. ÐÑÐºÐ¾Ð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829"/>
            <a:ext cx="3908959" cy="2605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ÐÐ°ÑÑÐ¸Ð½ÐºÐ¸ Ð¿Ð¾ Ð·Ð°Ð¿ÑÐ¾ÑÑ ÐÐ°ÑÑÐ°Ð»  Ð.Ð. ÐÑÐºÐ¾Ð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766" y="1521628"/>
            <a:ext cx="2484354" cy="353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55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C:\Users\Таня\Desktop\АПРЕЛЬ\04 Меч Победы\текст\2 страница\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Заголовок 5"/>
          <p:cNvSpPr txBox="1">
            <a:spLocks/>
          </p:cNvSpPr>
          <p:nvPr/>
        </p:nvSpPr>
        <p:spPr>
          <a:xfrm>
            <a:off x="8348486" y="2579427"/>
            <a:ext cx="3857162" cy="132383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</a:rPr>
              <a:t>Штурм </a:t>
            </a:r>
          </a:p>
          <a:p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</a:rPr>
              <a:t>Берлина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5996" y="5673629"/>
            <a:ext cx="7886765" cy="830997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dirty="0" smtClean="0"/>
              <a:t>В </a:t>
            </a:r>
            <a:r>
              <a:rPr lang="ru-RU" sz="2400" dirty="0"/>
              <a:t>3 часа </a:t>
            </a:r>
            <a:r>
              <a:rPr lang="ru-RU" sz="2400" dirty="0" smtClean="0"/>
              <a:t>утра </a:t>
            </a:r>
            <a:r>
              <a:rPr lang="ru-RU" sz="2400" dirty="0"/>
              <a:t>советские войска перешли в решительное и мощное наступление с целью окружения и взятия </a:t>
            </a:r>
            <a:r>
              <a:rPr lang="ru-RU" sz="2400" dirty="0" smtClean="0"/>
              <a:t>Берлина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3354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Таня\Desktop\АПРЕЛЬ\04 Меч Победы\текст\2 страница\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12" name="Заголовок 5"/>
          <p:cNvSpPr txBox="1">
            <a:spLocks/>
          </p:cNvSpPr>
          <p:nvPr/>
        </p:nvSpPr>
        <p:spPr>
          <a:xfrm>
            <a:off x="1457401" y="2316477"/>
            <a:ext cx="9680028" cy="178727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60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июля 1942 </a:t>
            </a:r>
            <a:r>
              <a:rPr lang="ru-RU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</a:t>
            </a:r>
          </a:p>
          <a:p>
            <a:r>
              <a:rPr lang="ru-RU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начало </a:t>
            </a:r>
          </a:p>
          <a:p>
            <a:r>
              <a:rPr lang="ru-RU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Сталинградской битвы</a:t>
            </a:r>
            <a:endParaRPr lang="ru-RU" sz="48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958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Таня\Desktop\АПРЕЛЬ\04 Меч Победы\текст\2 страница\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" y="13648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12" name="Заголовок 5"/>
          <p:cNvSpPr txBox="1">
            <a:spLocks/>
          </p:cNvSpPr>
          <p:nvPr/>
        </p:nvSpPr>
        <p:spPr>
          <a:xfrm>
            <a:off x="1255986" y="2493901"/>
            <a:ext cx="9680028" cy="178727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ru-RU" sz="60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мая </a:t>
            </a:r>
            <a:r>
              <a:rPr lang="ru-RU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 года</a:t>
            </a:r>
            <a:br>
              <a:rPr lang="ru-RU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 </a:t>
            </a:r>
            <a:r>
              <a:rPr lang="ru-RU" sz="60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рейхстагом советские воины Егоров и </a:t>
            </a:r>
            <a:r>
              <a:rPr lang="ru-RU" sz="6000" b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Кантария</a:t>
            </a:r>
            <a:r>
              <a:rPr lang="ru-RU" sz="60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водрузили знамя </a:t>
            </a:r>
            <a:r>
              <a:rPr lang="ru-RU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Победы </a:t>
            </a:r>
            <a:endParaRPr lang="ru-RU" sz="48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421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Таня\Desktop\АПРЕЛЬ\04 Меч Победы\текст\2 страница\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12" name="Заголовок 5"/>
          <p:cNvSpPr txBox="1">
            <a:spLocks/>
          </p:cNvSpPr>
          <p:nvPr/>
        </p:nvSpPr>
        <p:spPr>
          <a:xfrm>
            <a:off x="1255986" y="2493901"/>
            <a:ext cx="9680028" cy="178727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60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ru-RU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0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мая </a:t>
            </a:r>
            <a:r>
              <a:rPr lang="ru-RU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 г</a:t>
            </a:r>
            <a:r>
              <a:rPr lang="ru-RU" sz="60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был подписан акт о безоговорочной капитуляции </a:t>
            </a:r>
            <a:r>
              <a:rPr lang="ru-RU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Германии</a:t>
            </a:r>
            <a:endParaRPr lang="ru-RU" sz="4800" i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588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Таня\Desktop\АПРЕЛЬ\04 Меч Победы\текст\2 страница\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12" name="Заголовок 5"/>
          <p:cNvSpPr txBox="1">
            <a:spLocks/>
          </p:cNvSpPr>
          <p:nvPr/>
        </p:nvSpPr>
        <p:spPr>
          <a:xfrm>
            <a:off x="1255986" y="527603"/>
            <a:ext cx="9680028" cy="178727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8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</a:t>
            </a:r>
            <a:r>
              <a:rPr lang="ru-RU" sz="88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мая </a:t>
            </a:r>
            <a:r>
              <a:rPr lang="ru-RU" sz="8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 года </a:t>
            </a:r>
            <a:endParaRPr lang="ru-RU" sz="72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45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 descr="C:\Users\Таня\Desktop\АПРЕЛЬ\04 Меч Победы\ПЕСНИ\4 gtcyz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9" name="Заголовок 5"/>
          <p:cNvSpPr txBox="1">
            <a:spLocks/>
          </p:cNvSpPr>
          <p:nvPr/>
        </p:nvSpPr>
        <p:spPr>
          <a:xfrm>
            <a:off x="1155746" y="2829562"/>
            <a:ext cx="5022374" cy="1781032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Здравствуй, мама, возвратились мы не все...</a:t>
            </a:r>
          </a:p>
        </p:txBody>
      </p:sp>
      <p:pic>
        <p:nvPicPr>
          <p:cNvPr id="1029" name="Picture 5" descr="C:\Users\Таня\Desktop\АПРЕЛЬ\04 Меч Победы\текст\images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32" y="691713"/>
            <a:ext cx="2432199" cy="22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31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 descr="C:\Users\Таня\Desktop\АПРЕЛЬ\04 Меч Победы\ПЕСНИ\4 gtcyz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9" name="Заголовок 5"/>
          <p:cNvSpPr txBox="1">
            <a:spLocks/>
          </p:cNvSpPr>
          <p:nvPr/>
        </p:nvSpPr>
        <p:spPr>
          <a:xfrm>
            <a:off x="1155746" y="2829562"/>
            <a:ext cx="5022374" cy="1781032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Босиком бы </a:t>
            </a:r>
            <a:endParaRPr lang="en-US" sz="3200" b="1" i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l"/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  <a:t>	пробежаться </a:t>
            </a:r>
            <a:r>
              <a:rPr lang="be-BY" sz="3200" b="1" i="1" dirty="0" smtClean="0">
                <a:solidFill>
                  <a:schemeClr val="accent3">
                    <a:lumMod val="75000"/>
                  </a:schemeClr>
                </a:solidFill>
              </a:rPr>
              <a:t>п</a:t>
            </a:r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  <a:t>о </a:t>
            </a:r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росе!</a:t>
            </a:r>
          </a:p>
        </p:txBody>
      </p:sp>
      <p:pic>
        <p:nvPicPr>
          <p:cNvPr id="1029" name="Picture 5" descr="C:\Users\Таня\Desktop\АПРЕЛЬ\04 Меч Победы\текст\images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32" y="691713"/>
            <a:ext cx="2432199" cy="22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31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Таня\Desktop\АПРЕЛЬ\04 Меч Победы\ПЕСНИ\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9" name="Заголовок 5"/>
          <p:cNvSpPr txBox="1">
            <a:spLocks/>
          </p:cNvSpPr>
          <p:nvPr/>
        </p:nvSpPr>
        <p:spPr>
          <a:xfrm>
            <a:off x="1155746" y="2829562"/>
            <a:ext cx="5022374" cy="1781032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Пол-Европы прошагали, </a:t>
            </a:r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  <a:t>				полземли</a:t>
            </a:r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, -</a:t>
            </a:r>
          </a:p>
        </p:txBody>
      </p:sp>
      <p:pic>
        <p:nvPicPr>
          <p:cNvPr id="1029" name="Picture 5" descr="C:\Users\Таня\Desktop\АПРЕЛЬ\04 Меч Победы\текст\images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32" y="691713"/>
            <a:ext cx="2432199" cy="22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92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 descr="C:\Users\Таня\Desktop\АПРЕЛЬ\04 Меч Победы\ПЕСНИ\4 gtcyz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648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9" name="Заголовок 5"/>
          <p:cNvSpPr txBox="1">
            <a:spLocks/>
          </p:cNvSpPr>
          <p:nvPr/>
        </p:nvSpPr>
        <p:spPr>
          <a:xfrm>
            <a:off x="1155746" y="2829562"/>
            <a:ext cx="5022374" cy="1781032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Этот день мы </a:t>
            </a:r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  <a:t>	приближали как </a:t>
            </a:r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могли.</a:t>
            </a:r>
          </a:p>
        </p:txBody>
      </p:sp>
      <p:pic>
        <p:nvPicPr>
          <p:cNvPr id="1029" name="Picture 5" descr="C:\Users\Таня\Desktop\АПРЕЛЬ\04 Меч Победы\текст\images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32" y="691713"/>
            <a:ext cx="2432199" cy="22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80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descr="C:\Users\Таня\Desktop\АПРЕЛЬ\04 Меч Победы\ПЕСНИ\4 gtcyz\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9" name="Заголовок 5"/>
          <p:cNvSpPr txBox="1">
            <a:spLocks/>
          </p:cNvSpPr>
          <p:nvPr/>
        </p:nvSpPr>
        <p:spPr>
          <a:xfrm>
            <a:off x="1155746" y="2761324"/>
            <a:ext cx="4767382" cy="1781032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Этот День Победы</a:t>
            </a:r>
          </a:p>
        </p:txBody>
      </p:sp>
      <p:pic>
        <p:nvPicPr>
          <p:cNvPr id="1029" name="Picture 5" descr="C:\Users\Таня\Desktop\АПРЕЛЬ\04 Меч Победы\текст\images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32" y="691713"/>
            <a:ext cx="2432199" cy="22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25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C:\Users\Таня\Desktop\АПРЕЛЬ\04 Меч Победы\ПЕСНИ\4 gtcyz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pic>
        <p:nvPicPr>
          <p:cNvPr id="1029" name="Picture 5" descr="C:\Users\Таня\Desktop\АПРЕЛЬ\04 Меч Победы\текст\images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32" y="691713"/>
            <a:ext cx="2432199" cy="22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 txBox="1">
            <a:spLocks/>
          </p:cNvSpPr>
          <p:nvPr/>
        </p:nvSpPr>
        <p:spPr>
          <a:xfrm>
            <a:off x="1441495" y="3477669"/>
            <a:ext cx="4767382" cy="1781032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  <a:t>Порохом </a:t>
            </a:r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пропах</a:t>
            </a:r>
          </a:p>
        </p:txBody>
      </p:sp>
      <p:sp>
        <p:nvSpPr>
          <p:cNvPr id="8" name="Заголовок 5"/>
          <p:cNvSpPr txBox="1">
            <a:spLocks/>
          </p:cNvSpPr>
          <p:nvPr/>
        </p:nvSpPr>
        <p:spPr>
          <a:xfrm>
            <a:off x="1155746" y="2761324"/>
            <a:ext cx="4767382" cy="1781032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Этот День Победы</a:t>
            </a:r>
          </a:p>
        </p:txBody>
      </p:sp>
    </p:spTree>
    <p:extLst>
      <p:ext uri="{BB962C8B-B14F-4D97-AF65-F5344CB8AC3E}">
        <p14:creationId xmlns:p14="http://schemas.microsoft.com/office/powerpoint/2010/main" val="176711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Таня\Desktop\АПРЕЛЬ\04 Меч Победы\ПЕСНИ\4 gtcyz\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pic>
        <p:nvPicPr>
          <p:cNvPr id="1029" name="Picture 5" descr="C:\Users\Таня\Desktop\АПРЕЛЬ\04 Меч Победы\текст\images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32" y="691713"/>
            <a:ext cx="2432199" cy="22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 txBox="1">
            <a:spLocks/>
          </p:cNvSpPr>
          <p:nvPr/>
        </p:nvSpPr>
        <p:spPr>
          <a:xfrm>
            <a:off x="1155746" y="2925226"/>
            <a:ext cx="4767382" cy="1781032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Это праздник</a:t>
            </a:r>
          </a:p>
          <a:p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  <a:t>С сединою на висках.</a:t>
            </a:r>
            <a:endParaRPr lang="ru-RU" sz="32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70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Таня\Desktop\АПРЕЛЬ\04 Меч Победы\текст\2 страница\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12" name="Заголовок 5"/>
          <p:cNvSpPr txBox="1">
            <a:spLocks/>
          </p:cNvSpPr>
          <p:nvPr/>
        </p:nvSpPr>
        <p:spPr>
          <a:xfrm>
            <a:off x="1457401" y="2316477"/>
            <a:ext cx="9680028" cy="178727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60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«Стоять насмерть, </a:t>
            </a:r>
            <a:endParaRPr lang="ru-RU" sz="6000" b="1" dirty="0" smtClean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 </a:t>
            </a:r>
            <a:r>
              <a:rPr lang="ru-RU" sz="60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шагу назад</a:t>
            </a:r>
            <a:r>
              <a:rPr lang="ru-RU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!»</a:t>
            </a:r>
            <a:endParaRPr lang="ru-RU" sz="48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395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C:\Users\Таня\Desktop\АПРЕЛЬ\04 Меч Победы\ПЕСНИ\4 gtcyz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" y="-367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pic>
        <p:nvPicPr>
          <p:cNvPr id="1029" name="Picture 5" descr="C:\Users\Таня\Desktop\АПРЕЛЬ\04 Меч Победы\текст\images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32" y="691713"/>
            <a:ext cx="2432199" cy="22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 txBox="1">
            <a:spLocks/>
          </p:cNvSpPr>
          <p:nvPr/>
        </p:nvSpPr>
        <p:spPr>
          <a:xfrm>
            <a:off x="1155746" y="2761324"/>
            <a:ext cx="4767382" cy="1781032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Это </a:t>
            </a:r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  <a:t>радость</a:t>
            </a:r>
          </a:p>
          <a:p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Со слезами на </a:t>
            </a:r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  <a:t>глазах.</a:t>
            </a:r>
            <a:endParaRPr lang="ru-RU" sz="32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52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C:\Users\Таня\Desktop\АПРЕЛЬ\04 Меч Победы\ПЕСНИ\4 gtcyz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pic>
        <p:nvPicPr>
          <p:cNvPr id="1029" name="Picture 5" descr="C:\Users\Таня\Desktop\АПРЕЛЬ\04 Меч Победы\текст\images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32" y="691713"/>
            <a:ext cx="2432199" cy="22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 txBox="1">
            <a:spLocks/>
          </p:cNvSpPr>
          <p:nvPr/>
        </p:nvSpPr>
        <p:spPr>
          <a:xfrm>
            <a:off x="1155746" y="3088869"/>
            <a:ext cx="4767382" cy="1781032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День Победы!</a:t>
            </a:r>
          </a:p>
          <a:p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День Победы!</a:t>
            </a:r>
          </a:p>
          <a:p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День Победы!</a:t>
            </a:r>
          </a:p>
        </p:txBody>
      </p:sp>
    </p:spTree>
    <p:extLst>
      <p:ext uri="{BB962C8B-B14F-4D97-AF65-F5344CB8AC3E}">
        <p14:creationId xmlns:p14="http://schemas.microsoft.com/office/powerpoint/2010/main" val="247207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Таня\Desktop\АПРЕЛЬ\04 Меч Победы\текст\ТРИПТИХ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9525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64963"/>
            <a:ext cx="12182476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chemeClr val="accent3">
                    <a:lumMod val="75000"/>
                  </a:schemeClr>
                </a:solidFill>
              </a:rPr>
              <a:t>Меч </a:t>
            </a:r>
            <a:r>
              <a:rPr lang="be-BY" sz="3400" b="1" dirty="0">
                <a:solidFill>
                  <a:schemeClr val="accent3">
                    <a:lumMod val="75000"/>
                  </a:schemeClr>
                </a:solidFill>
              </a:rPr>
              <a:t>Победы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32378" y="2243450"/>
            <a:ext cx="8532851" cy="400110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</a:rPr>
              <a:t>МОНУМЕНТ «ВОИН-ОСВОБОДИТЕЛЬ»</a:t>
            </a:r>
            <a:endParaRPr lang="ru-RU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13589" y="5477145"/>
            <a:ext cx="2448000" cy="7078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000" b="1" dirty="0"/>
              <a:t> </a:t>
            </a:r>
            <a:r>
              <a:rPr lang="ru-RU" sz="2000" b="1" dirty="0" smtClean="0"/>
              <a:t>Евгений Вучетич</a:t>
            </a:r>
          </a:p>
          <a:p>
            <a:pPr algn="ctr"/>
            <a:r>
              <a:rPr lang="ru-RU" sz="2000" dirty="0" smtClean="0"/>
              <a:t>скульптор</a:t>
            </a:r>
            <a:endParaRPr lang="ru-RU" sz="2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617902" y="5825977"/>
            <a:ext cx="2016195" cy="36933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dirty="0" smtClean="0"/>
              <a:t>г. Берлин</a:t>
            </a:r>
            <a:endParaRPr lang="ru-RU" b="1" dirty="0"/>
          </a:p>
        </p:txBody>
      </p:sp>
      <p:pic>
        <p:nvPicPr>
          <p:cNvPr id="20484" name="Picture 4" descr="Ð¤Ð¾ÑÐ¾Ð³ÑÐ°ÑÐ¸Ñ Ð¸Ð· ÐÐ¾Ð»ÑÑÐ¾Ð¹ ÑÐ¾Ð²ÐµÑÑÐºÐ¾Ð¹ ÑÐ½ÑÐ¸ÐºÐ»Ð¾Ð¿ÐµÐ´Ð¸Ð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361" y="3060388"/>
            <a:ext cx="1688455" cy="228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771" y="3060387"/>
            <a:ext cx="3478458" cy="260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920358" y="5477145"/>
            <a:ext cx="2448000" cy="7078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000" b="1" dirty="0"/>
              <a:t>Яков </a:t>
            </a:r>
            <a:r>
              <a:rPr lang="ru-RU" sz="2000" b="1" dirty="0" smtClean="0"/>
              <a:t>Белопольский</a:t>
            </a:r>
          </a:p>
          <a:p>
            <a:pPr algn="ctr"/>
            <a:r>
              <a:rPr lang="ru-RU" sz="2000" dirty="0"/>
              <a:t>архитектор</a:t>
            </a:r>
          </a:p>
        </p:txBody>
      </p:sp>
      <p:pic>
        <p:nvPicPr>
          <p:cNvPr id="16" name="Picture 5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356" y="3060387"/>
            <a:ext cx="1620003" cy="228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29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 descr="C:\Users\Таня\Desktop\АПРЕЛЬ\04 Меч Победы\текст\ТРиптих меч победы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4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213443" y="5230746"/>
            <a:ext cx="6346209" cy="1508105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300" dirty="0" smtClean="0"/>
              <a:t>Монумент </a:t>
            </a:r>
            <a:r>
              <a:rPr lang="ru-RU" sz="2300" dirty="0"/>
              <a:t>«</a:t>
            </a:r>
            <a:r>
              <a:rPr lang="ru-RU" sz="2300" dirty="0" smtClean="0"/>
              <a:t>Воин-освободитель» установлен </a:t>
            </a:r>
            <a:r>
              <a:rPr lang="ru-RU" sz="2300" dirty="0"/>
              <a:t>в берлинском </a:t>
            </a:r>
            <a:r>
              <a:rPr lang="ru-RU" sz="2300" dirty="0" err="1"/>
              <a:t>Трептов</a:t>
            </a:r>
            <a:r>
              <a:rPr lang="ru-RU" sz="2300" dirty="0"/>
              <a:t>-парке. Центром композиции стала бронзовая фигура советского воина, который стоит на обломках фашистской свастики. </a:t>
            </a:r>
          </a:p>
        </p:txBody>
      </p:sp>
    </p:spTree>
    <p:extLst>
      <p:ext uri="{BB962C8B-B14F-4D97-AF65-F5344CB8AC3E}">
        <p14:creationId xmlns:p14="http://schemas.microsoft.com/office/powerpoint/2010/main" val="240621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Таня\Desktop\АПРЕЛЬ\04 Меч Победы\текст\ТРиптих меч победы\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22895" y="5104516"/>
            <a:ext cx="6346209" cy="1200329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dirty="0"/>
              <a:t>В одной своей руке </a:t>
            </a:r>
            <a:r>
              <a:rPr lang="ru-RU" sz="2400" dirty="0" smtClean="0"/>
              <a:t>советский солдат </a:t>
            </a:r>
            <a:r>
              <a:rPr lang="ru-RU" sz="2400" dirty="0"/>
              <a:t>держит опущенный меч, а другой рукой поддерживает спасенную немецкую </a:t>
            </a:r>
            <a:r>
              <a:rPr lang="ru-RU" sz="2400" dirty="0" smtClean="0"/>
              <a:t>девочку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9926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Таня\Desktop\АПРЕЛЬ\04 Меч Победы\текст\ТРиптих меч победы\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27446" y="5473005"/>
            <a:ext cx="5811530" cy="1200329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dirty="0" smtClean="0"/>
              <a:t>Прототип ― советский </a:t>
            </a:r>
            <a:r>
              <a:rPr lang="ru-RU" sz="2400" dirty="0"/>
              <a:t>солдат Николай </a:t>
            </a:r>
            <a:r>
              <a:rPr lang="ru-RU" sz="2400" dirty="0" smtClean="0"/>
              <a:t>Маслов, который  во </a:t>
            </a:r>
            <a:r>
              <a:rPr lang="ru-RU" sz="2400" dirty="0"/>
              <a:t>время штурма </a:t>
            </a:r>
            <a:r>
              <a:rPr lang="ru-RU" sz="2400" dirty="0" smtClean="0"/>
              <a:t>Берлина  спас </a:t>
            </a:r>
            <a:r>
              <a:rPr lang="ru-RU" sz="2400" dirty="0"/>
              <a:t>немецкую </a:t>
            </a:r>
            <a:r>
              <a:rPr lang="ru-RU" sz="2400" dirty="0" smtClean="0"/>
              <a:t>девочку 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7996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Таня\Desktop\АПРЕЛЬ\04 Меч Победы\текст\2 страница\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9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Таня\Desktop\АПРЕЛЬ\04 Меч Победы\текст\2 страница\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52182" y="6087458"/>
            <a:ext cx="4239586" cy="400110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</a:rPr>
              <a:t>«ВОИН-ОСВОБОДИТЕЛЬ»</a:t>
            </a:r>
            <a:endParaRPr lang="ru-RU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1250" y="6087458"/>
            <a:ext cx="3121759" cy="400110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</a:rPr>
              <a:t>«ТЫЛ ― ФРОНТУ»</a:t>
            </a:r>
            <a:endParaRPr lang="ru-RU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95408" y="6076041"/>
            <a:ext cx="3557005" cy="400110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</a:rPr>
              <a:t>«РОДИНА-МАТЬ ЗОВЕТ»</a:t>
            </a:r>
            <a:endParaRPr lang="ru-RU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89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Таня\Desktop\АПРЕЛЬ\04 Меч Победы\CТИХИ\после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9" name="Заголовок 5"/>
          <p:cNvSpPr txBox="1">
            <a:spLocks/>
          </p:cNvSpPr>
          <p:nvPr/>
        </p:nvSpPr>
        <p:spPr>
          <a:xfrm>
            <a:off x="6614614" y="4599288"/>
            <a:ext cx="5022374" cy="1781032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2800" b="1" i="1" dirty="0">
                <a:solidFill>
                  <a:schemeClr val="accent3">
                    <a:lumMod val="75000"/>
                  </a:schemeClr>
                </a:solidFill>
              </a:rPr>
              <a:t>Нам нужен мир</a:t>
            </a:r>
          </a:p>
          <a:p>
            <a:pPr algn="l"/>
            <a:r>
              <a:rPr lang="ru-RU" sz="2800" b="1" i="1" dirty="0">
                <a:solidFill>
                  <a:schemeClr val="accent3">
                    <a:lumMod val="75000"/>
                  </a:schemeClr>
                </a:solidFill>
              </a:rPr>
              <a:t>На голубой планете</a:t>
            </a:r>
            <a:r>
              <a:rPr lang="ru-RU" sz="2800" b="1" i="1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ru-RU" sz="28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01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Таня\Desktop\АПРЕЛЬ\04 Меч Победы\CТИХИ\после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9" name="Заголовок 5"/>
          <p:cNvSpPr txBox="1">
            <a:spLocks/>
          </p:cNvSpPr>
          <p:nvPr/>
        </p:nvSpPr>
        <p:spPr>
          <a:xfrm>
            <a:off x="6614614" y="4544696"/>
            <a:ext cx="5022374" cy="1781032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2800" b="1" i="1" dirty="0">
                <a:solidFill>
                  <a:schemeClr val="accent3">
                    <a:lumMod val="75000"/>
                  </a:schemeClr>
                </a:solidFill>
              </a:rPr>
              <a:t>Его хотят и взрослые и дети</a:t>
            </a:r>
            <a:r>
              <a:rPr lang="ru-RU" sz="2800" b="1" i="1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ru-RU" sz="28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18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Таня\Desktop\АПРЕЛЬ\04 Меч Победы\текст\2 страница\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Заголовок 5"/>
          <p:cNvSpPr txBox="1">
            <a:spLocks/>
          </p:cNvSpPr>
          <p:nvPr/>
        </p:nvSpPr>
        <p:spPr>
          <a:xfrm>
            <a:off x="8348486" y="2511187"/>
            <a:ext cx="3857162" cy="132383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</a:rPr>
              <a:t>Сталинградская битва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7936" y="5556603"/>
            <a:ext cx="8210550" cy="1200329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 smtClean="0"/>
              <a:t>200</a:t>
            </a:r>
            <a:r>
              <a:rPr lang="ru-RU" sz="2400" dirty="0" smtClean="0"/>
              <a:t> </a:t>
            </a:r>
            <a:r>
              <a:rPr lang="ru-RU" sz="2400" dirty="0"/>
              <a:t>дней и ночей </a:t>
            </a:r>
            <a:r>
              <a:rPr lang="ru-RU" sz="2400" dirty="0" smtClean="0"/>
              <a:t>велись </a:t>
            </a:r>
            <a:r>
              <a:rPr lang="ru-RU" sz="2400" dirty="0"/>
              <a:t>ожесточенные бои.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Они </a:t>
            </a:r>
            <a:r>
              <a:rPr lang="ru-RU" sz="2400" dirty="0"/>
              <a:t>развернулись на огромной территории площадью </a:t>
            </a:r>
            <a:r>
              <a:rPr lang="ru-RU" sz="2400" dirty="0" smtClean="0"/>
              <a:t>около </a:t>
            </a:r>
            <a:r>
              <a:rPr lang="ru-RU" sz="2400" b="1" dirty="0"/>
              <a:t>100 </a:t>
            </a:r>
            <a:r>
              <a:rPr lang="ru-RU" sz="2400" b="1" dirty="0" smtClean="0"/>
              <a:t>000 </a:t>
            </a:r>
            <a:r>
              <a:rPr lang="ru-RU" sz="2400" dirty="0" err="1" smtClean="0"/>
              <a:t>кв.км</a:t>
            </a:r>
            <a:r>
              <a:rPr lang="ru-RU" sz="2400" dirty="0" smtClean="0"/>
              <a:t> </a:t>
            </a:r>
            <a:r>
              <a:rPr lang="ru-RU" sz="2400" dirty="0"/>
              <a:t>при протяженности фронта от </a:t>
            </a:r>
            <a:r>
              <a:rPr lang="ru-RU" sz="2400" b="1" dirty="0"/>
              <a:t>400</a:t>
            </a:r>
            <a:r>
              <a:rPr lang="ru-RU" sz="2400" dirty="0"/>
              <a:t> до </a:t>
            </a:r>
            <a:r>
              <a:rPr lang="ru-RU" sz="2400" b="1" dirty="0"/>
              <a:t>850</a:t>
            </a:r>
            <a:r>
              <a:rPr lang="ru-RU" sz="2400" dirty="0"/>
              <a:t> </a:t>
            </a:r>
            <a:r>
              <a:rPr lang="ru-RU" sz="2400" dirty="0" smtClean="0"/>
              <a:t>км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1249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Таня\Desktop\АПРЕЛЬ\04 Меч Победы\CТИХИ\после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9" name="Заголовок 5"/>
          <p:cNvSpPr txBox="1">
            <a:spLocks/>
          </p:cNvSpPr>
          <p:nvPr/>
        </p:nvSpPr>
        <p:spPr>
          <a:xfrm>
            <a:off x="6614614" y="4544696"/>
            <a:ext cx="5022374" cy="1781032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2800" b="1" i="1" dirty="0">
                <a:solidFill>
                  <a:schemeClr val="accent3">
                    <a:lumMod val="75000"/>
                  </a:schemeClr>
                </a:solidFill>
              </a:rPr>
              <a:t>Им хочется, проснувшись</a:t>
            </a:r>
            <a:br>
              <a:rPr lang="ru-RU" sz="2800" b="1" i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800" b="1" i="1" dirty="0">
                <a:solidFill>
                  <a:schemeClr val="accent3">
                    <a:lumMod val="75000"/>
                  </a:schemeClr>
                </a:solidFill>
              </a:rPr>
              <a:t>					на рассвете,</a:t>
            </a:r>
          </a:p>
          <a:p>
            <a:pPr algn="l"/>
            <a:r>
              <a:rPr lang="ru-RU" sz="2800" b="1" i="1" dirty="0" smtClean="0">
                <a:solidFill>
                  <a:schemeClr val="accent3">
                    <a:lumMod val="75000"/>
                  </a:schemeClr>
                </a:solidFill>
              </a:rPr>
              <a:t>Не </a:t>
            </a:r>
            <a:r>
              <a:rPr lang="ru-RU" sz="2800" b="1" i="1" dirty="0">
                <a:solidFill>
                  <a:schemeClr val="accent3">
                    <a:lumMod val="75000"/>
                  </a:schemeClr>
                </a:solidFill>
              </a:rPr>
              <a:t>вспоминать, </a:t>
            </a:r>
            <a:r>
              <a:rPr lang="ru-RU" sz="2800" b="1" i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2800" b="1" i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800" b="1" i="1" dirty="0" smtClean="0">
                <a:solidFill>
                  <a:schemeClr val="accent3">
                    <a:lumMod val="75000"/>
                  </a:schemeClr>
                </a:solidFill>
              </a:rPr>
              <a:t>			не </a:t>
            </a:r>
            <a:r>
              <a:rPr lang="ru-RU" sz="2800" b="1" i="1" dirty="0">
                <a:solidFill>
                  <a:schemeClr val="accent3">
                    <a:lumMod val="75000"/>
                  </a:schemeClr>
                </a:solidFill>
              </a:rPr>
              <a:t>думать о войне!</a:t>
            </a:r>
          </a:p>
        </p:txBody>
      </p:sp>
    </p:spTree>
    <p:extLst>
      <p:ext uri="{BB962C8B-B14F-4D97-AF65-F5344CB8AC3E}">
        <p14:creationId xmlns:p14="http://schemas.microsoft.com/office/powerpoint/2010/main" val="383252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Таня\Desktop\АПРЕЛЬ\04 Меч Победы\CТИХИ\после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9" name="Заголовок 5"/>
          <p:cNvSpPr txBox="1">
            <a:spLocks/>
          </p:cNvSpPr>
          <p:nvPr/>
        </p:nvSpPr>
        <p:spPr>
          <a:xfrm>
            <a:off x="6614614" y="4544696"/>
            <a:ext cx="5022374" cy="1781032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2800" b="1" i="1" dirty="0">
                <a:solidFill>
                  <a:schemeClr val="accent3">
                    <a:lumMod val="75000"/>
                  </a:schemeClr>
                </a:solidFill>
              </a:rPr>
              <a:t>Нам нужен мир, </a:t>
            </a:r>
            <a:endParaRPr lang="ru-RU" sz="2800" b="1" i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l"/>
            <a:r>
              <a:rPr lang="ru-RU" sz="2800" b="1" i="1" dirty="0">
                <a:solidFill>
                  <a:schemeClr val="accent3">
                    <a:lumMod val="75000"/>
                  </a:schemeClr>
                </a:solidFill>
              </a:rPr>
              <a:t>	</a:t>
            </a:r>
            <a:r>
              <a:rPr lang="ru-RU" sz="2800" b="1" i="1" dirty="0" smtClean="0">
                <a:solidFill>
                  <a:schemeClr val="accent3">
                    <a:lumMod val="75000"/>
                  </a:schemeClr>
                </a:solidFill>
              </a:rPr>
              <a:t>		чтоб </a:t>
            </a:r>
            <a:r>
              <a:rPr lang="ru-RU" sz="2800" b="1" i="1" dirty="0">
                <a:solidFill>
                  <a:schemeClr val="accent3">
                    <a:lumMod val="75000"/>
                  </a:schemeClr>
                </a:solidFill>
              </a:rPr>
              <a:t>строить города,</a:t>
            </a:r>
          </a:p>
          <a:p>
            <a:pPr algn="l"/>
            <a:r>
              <a:rPr lang="ru-RU" sz="2800" b="1" i="1" dirty="0">
                <a:solidFill>
                  <a:schemeClr val="accent3">
                    <a:lumMod val="75000"/>
                  </a:schemeClr>
                </a:solidFill>
              </a:rPr>
              <a:t>Сажать деревья и </a:t>
            </a:r>
            <a:endParaRPr lang="ru-RU" sz="2800" b="1" i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l"/>
            <a:r>
              <a:rPr lang="ru-RU" sz="2800" b="1" i="1" dirty="0">
                <a:solidFill>
                  <a:schemeClr val="accent3">
                    <a:lumMod val="75000"/>
                  </a:schemeClr>
                </a:solidFill>
              </a:rPr>
              <a:t>	</a:t>
            </a:r>
            <a:r>
              <a:rPr lang="ru-RU" sz="2800" b="1" i="1" dirty="0" smtClean="0">
                <a:solidFill>
                  <a:schemeClr val="accent3">
                    <a:lumMod val="75000"/>
                  </a:schemeClr>
                </a:solidFill>
              </a:rPr>
              <a:t>		работать </a:t>
            </a:r>
            <a:r>
              <a:rPr lang="ru-RU" sz="2800" b="1" i="1" dirty="0">
                <a:solidFill>
                  <a:schemeClr val="accent3">
                    <a:lumMod val="75000"/>
                  </a:schemeClr>
                </a:solidFill>
              </a:rPr>
              <a:t>в поле.</a:t>
            </a:r>
          </a:p>
        </p:txBody>
      </p:sp>
    </p:spTree>
    <p:extLst>
      <p:ext uri="{BB962C8B-B14F-4D97-AF65-F5344CB8AC3E}">
        <p14:creationId xmlns:p14="http://schemas.microsoft.com/office/powerpoint/2010/main" val="203485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Таня\Desktop\АПРЕЛЬ\04 Меч Победы\CТИХИ\после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9" name="Заголовок 5"/>
          <p:cNvSpPr txBox="1">
            <a:spLocks/>
          </p:cNvSpPr>
          <p:nvPr/>
        </p:nvSpPr>
        <p:spPr>
          <a:xfrm>
            <a:off x="6614614" y="4804008"/>
            <a:ext cx="5022374" cy="1781032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2800" b="1" i="1" dirty="0">
                <a:solidFill>
                  <a:schemeClr val="accent3">
                    <a:lumMod val="75000"/>
                  </a:schemeClr>
                </a:solidFill>
              </a:rPr>
              <a:t>Его хотят все люди </a:t>
            </a:r>
            <a:br>
              <a:rPr lang="ru-RU" sz="2800" b="1" i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800" b="1" i="1" dirty="0" smtClean="0">
                <a:solidFill>
                  <a:schemeClr val="accent3">
                    <a:lumMod val="75000"/>
                  </a:schemeClr>
                </a:solidFill>
              </a:rPr>
              <a:t>				доброй </a:t>
            </a:r>
            <a:r>
              <a:rPr lang="ru-RU" sz="2800" b="1" i="1" dirty="0">
                <a:solidFill>
                  <a:schemeClr val="accent3">
                    <a:lumMod val="75000"/>
                  </a:schemeClr>
                </a:solidFill>
              </a:rPr>
              <a:t>воли.</a:t>
            </a:r>
          </a:p>
          <a:p>
            <a:pPr algn="l"/>
            <a:r>
              <a:rPr lang="ru-RU" sz="2800" b="1" i="1" dirty="0">
                <a:solidFill>
                  <a:schemeClr val="accent3">
                    <a:lumMod val="75000"/>
                  </a:schemeClr>
                </a:solidFill>
              </a:rPr>
              <a:t>Нам нужен </a:t>
            </a:r>
            <a:r>
              <a:rPr lang="ru-RU" sz="2800" b="1" i="1" dirty="0" smtClean="0">
                <a:solidFill>
                  <a:schemeClr val="accent3">
                    <a:lumMod val="75000"/>
                  </a:schemeClr>
                </a:solidFill>
              </a:rPr>
              <a:t>мир</a:t>
            </a:r>
          </a:p>
          <a:p>
            <a:pPr algn="l"/>
            <a:r>
              <a:rPr lang="ru-RU" sz="2800" b="1" i="1" dirty="0" smtClean="0">
                <a:solidFill>
                  <a:schemeClr val="accent3">
                    <a:lumMod val="75000"/>
                  </a:schemeClr>
                </a:solidFill>
              </a:rPr>
              <a:t>				Навеки</a:t>
            </a:r>
            <a:r>
              <a:rPr lang="ru-RU" sz="2800" b="1" i="1" dirty="0">
                <a:solidFill>
                  <a:schemeClr val="accent3">
                    <a:lumMod val="75000"/>
                  </a:schemeClr>
                </a:solidFill>
              </a:rPr>
              <a:t>! Навсегда</a:t>
            </a:r>
            <a:r>
              <a:rPr lang="ru-RU" sz="2800" b="1" i="1" dirty="0" smtClean="0">
                <a:solidFill>
                  <a:schemeClr val="accent3">
                    <a:lumMod val="75000"/>
                  </a:schemeClr>
                </a:solidFill>
              </a:rPr>
              <a:t>!</a:t>
            </a:r>
          </a:p>
          <a:p>
            <a:pPr algn="r"/>
            <a:r>
              <a:rPr lang="ru-RU" sz="2800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i="1" dirty="0" smtClean="0">
                <a:solidFill>
                  <a:schemeClr val="accent3">
                    <a:lumMod val="75000"/>
                  </a:schemeClr>
                </a:solidFill>
              </a:rPr>
              <a:t>				</a:t>
            </a:r>
            <a:r>
              <a:rPr lang="ru-RU" sz="2400" b="1" i="1" dirty="0" smtClean="0">
                <a:solidFill>
                  <a:schemeClr val="tx1"/>
                </a:solidFill>
              </a:rPr>
              <a:t>И</a:t>
            </a:r>
            <a:r>
              <a:rPr lang="ru-RU" sz="2400" b="1" i="1" dirty="0">
                <a:solidFill>
                  <a:schemeClr val="tx1"/>
                </a:solidFill>
              </a:rPr>
              <a:t>. Кравченко</a:t>
            </a:r>
            <a:endParaRPr lang="ru-RU" sz="2800" b="1" i="1" dirty="0">
              <a:solidFill>
                <a:schemeClr val="tx1"/>
              </a:solidFill>
            </a:endParaRPr>
          </a:p>
          <a:p>
            <a:pPr algn="l"/>
            <a:endParaRPr lang="ru-RU" sz="28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23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Таня\Desktop\АПРЕЛЬ\04 Меч Победы\текст\2 страница\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Заголовок 5"/>
          <p:cNvSpPr txBox="1">
            <a:spLocks/>
          </p:cNvSpPr>
          <p:nvPr/>
        </p:nvSpPr>
        <p:spPr>
          <a:xfrm>
            <a:off x="8348486" y="2511187"/>
            <a:ext cx="3857162" cy="132383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</a:rPr>
              <a:t>Сталинградская битва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525" y="5511821"/>
            <a:ext cx="8366364" cy="1200329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dirty="0"/>
              <a:t>По целям, размаху и напряженности боевых действий Сталинградская битва </a:t>
            </a:r>
            <a:r>
              <a:rPr lang="ru-RU" sz="2400" dirty="0" smtClean="0"/>
              <a:t>превзошла все </a:t>
            </a:r>
            <a:r>
              <a:rPr lang="ru-RU" sz="2400" dirty="0"/>
              <a:t>предшествующие ей </a:t>
            </a:r>
            <a:r>
              <a:rPr lang="ru-RU" sz="2400" dirty="0" smtClean="0"/>
              <a:t>сражения мировой истории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0602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Таня\Desktop\АПРЕЛЬ\04 Меч Победы\текст\2 страница\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Заголовок 5"/>
          <p:cNvSpPr txBox="1">
            <a:spLocks/>
          </p:cNvSpPr>
          <p:nvPr/>
        </p:nvSpPr>
        <p:spPr>
          <a:xfrm>
            <a:off x="8348486" y="2511187"/>
            <a:ext cx="3857162" cy="132383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</a:rPr>
              <a:t>Сталинградская битва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82088" y="19405"/>
            <a:ext cx="4627823" cy="2677656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dirty="0"/>
              <a:t> </a:t>
            </a:r>
            <a:r>
              <a:rPr lang="ru-RU" sz="2400" dirty="0" smtClean="0"/>
              <a:t>Психологическое давление </a:t>
            </a:r>
            <a:r>
              <a:rPr lang="ru-RU" sz="2400" dirty="0"/>
              <a:t>на </a:t>
            </a:r>
            <a:r>
              <a:rPr lang="ru-RU" sz="2400" dirty="0" smtClean="0"/>
              <a:t>противника: монотонный </a:t>
            </a:r>
            <a:r>
              <a:rPr lang="ru-RU" sz="2400" dirty="0"/>
              <a:t>стук метронома, который прерывался </a:t>
            </a:r>
            <a:r>
              <a:rPr lang="ru-RU" sz="2400" dirty="0" smtClean="0"/>
              <a:t> через </a:t>
            </a:r>
            <a:r>
              <a:rPr lang="ru-RU" sz="2400" dirty="0"/>
              <a:t>7 ударов комментарием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на </a:t>
            </a:r>
            <a:r>
              <a:rPr lang="ru-RU" sz="2400" dirty="0"/>
              <a:t>немецком языке: «</a:t>
            </a:r>
            <a:r>
              <a:rPr lang="ru-RU" sz="2200" b="1" i="1" dirty="0"/>
              <a:t>Каждые 7 секунд на фронте погибает один немецкий солдат</a:t>
            </a:r>
            <a:r>
              <a:rPr lang="ru-RU" sz="2400" dirty="0" smtClean="0"/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val="232665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Таня\Desktop\АПРЕЛЬ\04 Меч Победы\текст\2 страница\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Заголовок 5"/>
          <p:cNvSpPr txBox="1">
            <a:spLocks/>
          </p:cNvSpPr>
          <p:nvPr/>
        </p:nvSpPr>
        <p:spPr>
          <a:xfrm>
            <a:off x="8348486" y="2511187"/>
            <a:ext cx="3857162" cy="132383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</a:rPr>
              <a:t>Сталинградская битва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86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Таня\Desktop\АПРЕЛЬ\04 Меч Победы\текст\2 страница\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Заголовок 5"/>
          <p:cNvSpPr txBox="1">
            <a:spLocks/>
          </p:cNvSpPr>
          <p:nvPr/>
        </p:nvSpPr>
        <p:spPr>
          <a:xfrm>
            <a:off x="8348486" y="2511187"/>
            <a:ext cx="3857162" cy="132383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</a:rPr>
              <a:t>Сталинградская битва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Сталинградская битва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43"/>
          <a:stretch/>
        </p:blipFill>
        <p:spPr bwMode="auto">
          <a:xfrm>
            <a:off x="1" y="0"/>
            <a:ext cx="83484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31736" y="276214"/>
            <a:ext cx="6416750" cy="83099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dirty="0"/>
              <a:t>Самые </a:t>
            </a:r>
            <a:r>
              <a:rPr lang="ru-RU" sz="2400" dirty="0" smtClean="0"/>
              <a:t>ожесточенные </a:t>
            </a:r>
            <a:r>
              <a:rPr lang="ru-RU" sz="2400" dirty="0"/>
              <a:t>бои шли на главной высоте города – Мамаевом </a:t>
            </a:r>
            <a:r>
              <a:rPr lang="ru-RU" sz="2400" dirty="0" smtClean="0"/>
              <a:t>кургане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8484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>
    <a:txDef>
      <a:spPr>
        <a:noFill/>
        <a:ln>
          <a:noFill/>
        </a:ln>
      </a:spPr>
      <a:bodyPr wrap="square" rtlCol="0">
        <a:spAutoFit/>
      </a:bodyPr>
      <a:lstStyle>
        <a:defPPr algn="ctr">
          <a:defRPr sz="3200" b="1" smtClean="0">
            <a:solidFill>
              <a:schemeClr val="accent3">
                <a:lumMod val="75000"/>
              </a:schemeClr>
            </a:solidFill>
          </a:defRPr>
        </a:defPPr>
      </a:lstStyle>
      <a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a:style>
    </a:txDef>
  </a:objectDefaults>
  <a:extraClrSchemeLst/>
  <a:extLst>
    <a:ext uri="{05A4C25C-085E-4340-85A3-A5531E510DB2}">
      <thm15:themeFamily xmlns:thm15="http://schemas.microsoft.com/office/thememl/2012/main" xmlns="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46506</TotalTime>
  <Words>526</Words>
  <Application>Microsoft Office PowerPoint</Application>
  <PresentationFormat>Произвольный</PresentationFormat>
  <Paragraphs>91</Paragraphs>
  <Slides>52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Натуральные материалы</vt:lpstr>
      <vt:lpstr>Пусть мирные  звезды над миром горят…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User</cp:lastModifiedBy>
  <cp:revision>2668</cp:revision>
  <dcterms:created xsi:type="dcterms:W3CDTF">2017-01-09T10:38:11Z</dcterms:created>
  <dcterms:modified xsi:type="dcterms:W3CDTF">2020-04-20T11:16:06Z</dcterms:modified>
</cp:coreProperties>
</file>